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s-ES" sz="4400" b="0" strike="noStrike" spc="-1">
                <a:latin typeface="Arial"/>
              </a:rPr>
              <a:t>Prema para mover a diapositiva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s-ES" sz="2000" b="0" strike="noStrike" spc="-1">
                <a:latin typeface="Arial"/>
              </a:rPr>
              <a:t>Prema para editar o formato de notas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&lt;cabeceira&gt;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>
              <a:buNone/>
            </a:pPr>
            <a:r>
              <a:rPr lang="es-ES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buNone/>
            </a:pPr>
            <a:fld id="{9FF2102D-DAD0-422D-A922-416ACE3B8C18}" type="slidenum">
              <a:rPr lang="es-ES" sz="1400" b="0" strike="noStrike" spc="-1">
                <a:latin typeface="Times New Roman"/>
              </a:rPr>
              <a:t>‹Nº›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939EF0CC-AB14-452E-AF61-6A665FA2962B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D10B7335-DE7F-4C60-B4E1-185E6D6F714C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2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A71CCED7-4443-4DA1-9A9F-AA56C3206635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3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702EA6F7-0C12-47AA-AA26-CF93D4D9D6EA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4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 de texto 11"/>
          <p:cNvSpPr/>
          <p:nvPr/>
        </p:nvSpPr>
        <p:spPr>
          <a:xfrm>
            <a:off x="316440" y="6249454"/>
            <a:ext cx="1155852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s-ES" sz="1400" b="1" strike="noStrike" spc="-1" dirty="0">
                <a:solidFill>
                  <a:srgbClr val="007BC4"/>
                </a:solidFill>
                <a:latin typeface="Arial"/>
                <a:ea typeface="DejaVu Sans"/>
              </a:rPr>
              <a:t>Convocatoria 2024 Horizonte Europa Cluster-3 Civil Security for Society</a:t>
            </a:r>
          </a:p>
          <a:p>
            <a:pPr>
              <a:lnSpc>
                <a:spcPct val="100000"/>
              </a:lnSpc>
              <a:buNone/>
            </a:pPr>
            <a:r>
              <a:rPr lang="es-ES" sz="1400" b="0" strike="noStrike" spc="-1" dirty="0">
                <a:solidFill>
                  <a:srgbClr val="007BC4"/>
                </a:solidFill>
                <a:latin typeface="Arial"/>
                <a:ea typeface="DejaVu Sans"/>
              </a:rPr>
              <a:t>09 de julio de 2024, Bizkaia </a:t>
            </a:r>
            <a:r>
              <a:rPr lang="es-ES" sz="1400" b="0" strike="noStrike" spc="-1" dirty="0" err="1">
                <a:solidFill>
                  <a:srgbClr val="007BC4"/>
                </a:solidFill>
                <a:latin typeface="Arial"/>
                <a:ea typeface="DejaVu Sans"/>
              </a:rPr>
              <a:t>Aretoa</a:t>
            </a:r>
            <a:r>
              <a:rPr lang="es-ES" sz="1400" b="0" strike="noStrike" spc="-1" dirty="0">
                <a:solidFill>
                  <a:srgbClr val="007BC4"/>
                </a:solidFill>
                <a:latin typeface="Arial"/>
                <a:ea typeface="DejaVu Sans"/>
              </a:rPr>
              <a:t>-UPV/EHU, </a:t>
            </a:r>
            <a:r>
              <a:rPr lang="es-ES" sz="1400" b="1" strike="noStrike" spc="-1" dirty="0">
                <a:solidFill>
                  <a:srgbClr val="007BC4"/>
                </a:solidFill>
                <a:latin typeface="Arial"/>
                <a:ea typeface="DejaVu Sans"/>
              </a:rPr>
              <a:t>Bilbao</a:t>
            </a:r>
            <a:endParaRPr lang="es-ES" sz="1400" b="1" strike="noStrike" spc="-1" dirty="0">
              <a:latin typeface="Arial"/>
            </a:endParaRPr>
          </a:p>
        </p:txBody>
      </p:sp>
      <p:pic>
        <p:nvPicPr>
          <p:cNvPr id="6" name="Picture 2" descr="LIVE COURSE ON HORIZON EUROPE PROPOSAL WRITING | Ticbiomed">
            <a:extLst>
              <a:ext uri="{FF2B5EF4-FFF2-40B4-BE49-F238E27FC236}">
                <a16:creationId xmlns:a16="http://schemas.microsoft.com/office/drawing/2014/main" id="{26CED0DF-E808-3ECF-E317-A78B1C27D3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638" y="236537"/>
            <a:ext cx="1589322" cy="221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02;p 1"/>
          <p:cNvSpPr/>
          <p:nvPr/>
        </p:nvSpPr>
        <p:spPr>
          <a:xfrm>
            <a:off x="876300" y="1169200"/>
            <a:ext cx="866718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Nombre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de la Organización</a:t>
            </a:r>
            <a:endParaRPr lang="es-ES" sz="4000" b="1" strike="noStrike" spc="-1" dirty="0">
              <a:latin typeface="Arial"/>
            </a:endParaRPr>
          </a:p>
        </p:txBody>
      </p:sp>
      <p:sp>
        <p:nvSpPr>
          <p:cNvPr id="48" name="Google Shape;102;p 2"/>
          <p:cNvSpPr/>
          <p:nvPr/>
        </p:nvSpPr>
        <p:spPr>
          <a:xfrm>
            <a:off x="876300" y="2323720"/>
            <a:ext cx="866718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Nombre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de la </a:t>
            </a: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persona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que presenta</a:t>
            </a:r>
            <a:endParaRPr lang="es-ES" sz="4000" b="1" strike="noStrike" spc="-1" dirty="0">
              <a:latin typeface="Arial"/>
            </a:endParaRPr>
          </a:p>
        </p:txBody>
      </p:sp>
      <p:sp>
        <p:nvSpPr>
          <p:cNvPr id="49" name="Google Shape;102;p 3"/>
          <p:cNvSpPr/>
          <p:nvPr/>
        </p:nvSpPr>
        <p:spPr>
          <a:xfrm>
            <a:off x="999180" y="3631360"/>
            <a:ext cx="761904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&lt;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logo de la </a:t>
            </a: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entidad</a:t>
            </a: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&gt;</a:t>
            </a:r>
            <a:endParaRPr lang="es-ES" sz="4000" b="0" strike="noStrike" spc="-1" dirty="0">
              <a:latin typeface="Arial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EDB4B8B-0B7E-2299-AA09-67BF04D34916}"/>
              </a:ext>
            </a:extLst>
          </p:cNvPr>
          <p:cNvGrpSpPr/>
          <p:nvPr/>
        </p:nvGrpSpPr>
        <p:grpSpPr>
          <a:xfrm>
            <a:off x="259406" y="96284"/>
            <a:ext cx="10106965" cy="486242"/>
            <a:chOff x="259406" y="96284"/>
            <a:chExt cx="10106965" cy="486242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4577D055-CB6A-CE5B-7EE3-A61C65ACA48A}"/>
                </a:ext>
              </a:extLst>
            </p:cNvPr>
            <p:cNvGrpSpPr/>
            <p:nvPr/>
          </p:nvGrpSpPr>
          <p:grpSpPr>
            <a:xfrm>
              <a:off x="259406" y="96284"/>
              <a:ext cx="5715566" cy="467011"/>
              <a:chOff x="173714" y="118124"/>
              <a:chExt cx="5715566" cy="467011"/>
            </a:xfrm>
          </p:grpSpPr>
          <p:pic>
            <p:nvPicPr>
              <p:cNvPr id="3" name="Imagen 2" descr="Texto&#10;&#10;Descripción generada automáticamente">
                <a:extLst>
                  <a:ext uri="{FF2B5EF4-FFF2-40B4-BE49-F238E27FC236}">
                    <a16:creationId xmlns:a16="http://schemas.microsoft.com/office/drawing/2014/main" id="{C1713761-DB7D-7356-96B9-21C46C53CF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3714" y="179941"/>
                <a:ext cx="1570245" cy="275556"/>
              </a:xfrm>
              <a:prstGeom prst="rect">
                <a:avLst/>
              </a:prstGeom>
            </p:spPr>
          </p:pic>
          <p:pic>
            <p:nvPicPr>
              <p:cNvPr id="4" name="Imagen 3" descr="CYBASQUE - Asociación de Industrias de Ciberseguridad del País Vasco">
                <a:extLst>
                  <a:ext uri="{FF2B5EF4-FFF2-40B4-BE49-F238E27FC236}">
                    <a16:creationId xmlns:a16="http://schemas.microsoft.com/office/drawing/2014/main" id="{CDAF5C88-42B8-7B0F-91E6-04BDB1DFE3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4080" y="179941"/>
                <a:ext cx="1487322" cy="25799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" name="Imagen 4" descr="Red EEN - Enterprise Europe Network • Cambra Sabadell">
                <a:extLst>
                  <a:ext uri="{FF2B5EF4-FFF2-40B4-BE49-F238E27FC236}">
                    <a16:creationId xmlns:a16="http://schemas.microsoft.com/office/drawing/2014/main" id="{11558E7B-1601-03F9-EB82-0BA108D6A8D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289" t="1974" r="17361"/>
              <a:stretch/>
            </p:blipFill>
            <p:spPr bwMode="auto">
              <a:xfrm>
                <a:off x="3571523" y="118124"/>
                <a:ext cx="490193" cy="45870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26" name="Picture 2" descr="Gestión Capital Riesgo Euskadi | Grupo SPRI">
                <a:extLst>
                  <a:ext uri="{FF2B5EF4-FFF2-40B4-BE49-F238E27FC236}">
                    <a16:creationId xmlns:a16="http://schemas.microsoft.com/office/drawing/2014/main" id="{3EDDF244-8DAB-F7B8-6D35-5F5737E9E9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58311" y="126428"/>
                <a:ext cx="1730969" cy="4587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" name="Imagen 1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09F21A41-CEC7-E1E4-3840-1F81EDE08B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845" b="20990"/>
            <a:stretch/>
          </p:blipFill>
          <p:spPr>
            <a:xfrm>
              <a:off x="6071567" y="116382"/>
              <a:ext cx="914400" cy="458708"/>
            </a:xfrm>
            <a:prstGeom prst="rect">
              <a:avLst/>
            </a:prstGeom>
          </p:spPr>
        </p:pic>
        <p:pic>
          <p:nvPicPr>
            <p:cNvPr id="8" name="Imagen 7" descr="Un dibujo de una cara feliz&#10;&#10;Descripción generada automáticamente con confianza baja">
              <a:extLst>
                <a:ext uri="{FF2B5EF4-FFF2-40B4-BE49-F238E27FC236}">
                  <a16:creationId xmlns:a16="http://schemas.microsoft.com/office/drawing/2014/main" id="{A596BAAC-B528-8D20-4711-5D074DDB0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2562" y="123818"/>
              <a:ext cx="1035707" cy="458708"/>
            </a:xfrm>
            <a:prstGeom prst="rect">
              <a:avLst/>
            </a:prstGeom>
          </p:spPr>
        </p:pic>
        <p:pic>
          <p:nvPicPr>
            <p:cNvPr id="10" name="Imagen 9" descr="Texto, Icono&#10;&#10;Descripción generada automáticamente con confianza media">
              <a:extLst>
                <a:ext uri="{FF2B5EF4-FFF2-40B4-BE49-F238E27FC236}">
                  <a16:creationId xmlns:a16="http://schemas.microsoft.com/office/drawing/2014/main" id="{90B73EBB-8563-36D4-E3A1-559777E2536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9130" y="117553"/>
              <a:ext cx="678180" cy="339090"/>
            </a:xfrm>
            <a:prstGeom prst="rect">
              <a:avLst/>
            </a:prstGeom>
          </p:spPr>
        </p:pic>
        <p:pic>
          <p:nvPicPr>
            <p:cNvPr id="11" name="Imagen 10" descr="Logotipo&#10;&#10;Descripción generada automáticamente">
              <a:extLst>
                <a:ext uri="{FF2B5EF4-FFF2-40B4-BE49-F238E27FC236}">
                  <a16:creationId xmlns:a16="http://schemas.microsoft.com/office/drawing/2014/main" id="{9268043A-25A5-BA54-F942-329F5DF5E3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8171" y="133267"/>
              <a:ext cx="1248200" cy="41890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46600" y="241560"/>
            <a:ext cx="1094292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Necesidades e intereses</a:t>
            </a:r>
            <a:br>
              <a:rPr dirty="0"/>
            </a:b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(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sólo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 una 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slide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)</a:t>
            </a:r>
            <a:endParaRPr lang="es-ES" sz="2500" b="0" strike="noStrike" spc="-1" dirty="0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46600" y="1557000"/>
            <a:ext cx="9595900" cy="3261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Descrición de necesidades relacionados con la call-2024 del Cluster 3 de Horizonte Europa</a:t>
            </a:r>
          </a:p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Indicación del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topic</a:t>
            </a: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/-s de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su</a:t>
            </a: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interés</a:t>
            </a:r>
            <a:endParaRPr lang="es-ES" sz="2200" b="0" strike="noStrike" spc="-1" dirty="0">
              <a:latin typeface="Arial"/>
            </a:endParaRPr>
          </a:p>
          <a:p>
            <a:pPr marL="114480" indent="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None/>
            </a:pPr>
            <a:r>
              <a:rPr lang="gl-ES" sz="2200" b="1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&lt;Por favor, </a:t>
            </a:r>
            <a:r>
              <a:rPr lang="gl-ES" sz="2200" b="1" i="1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sea</a:t>
            </a:r>
            <a:r>
              <a:rPr lang="gl-ES" sz="2200" b="1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 breve y conciso&gt;</a:t>
            </a:r>
            <a:endParaRPr lang="es-ES" sz="2200" b="1" strike="noStrike" spc="-1" dirty="0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0ACA52B9-6A80-44AA-B90D-925632AFF7CB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2</a:t>
            </a:fld>
            <a:endParaRPr lang="es-ES" sz="18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77280" y="274680"/>
            <a:ext cx="1152360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Experiencia y capacidades</a:t>
            </a:r>
            <a:br>
              <a:rPr dirty="0"/>
            </a:b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(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sólo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 una 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slide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)</a:t>
            </a:r>
            <a:endParaRPr lang="es-ES" sz="2500" b="0" strike="noStrike" spc="-1" dirty="0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377280" y="1517400"/>
            <a:ext cx="11523600" cy="375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¿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Qué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puede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ofrecer como organización a un consorcio?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¿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Qué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rol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prefieres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tener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dentro de un consorcio?</a:t>
            </a:r>
            <a:endParaRPr lang="es-ES" sz="2200" b="0" strike="noStrike" spc="-1" dirty="0">
              <a:latin typeface="Arial"/>
            </a:endParaRPr>
          </a:p>
          <a:p>
            <a:pPr marL="343080" indent="-88920">
              <a:lnSpc>
                <a:spcPct val="100000"/>
              </a:lnSpc>
              <a:spcBef>
                <a:spcPts val="439"/>
              </a:spcBef>
              <a:buNone/>
              <a:tabLst>
                <a:tab pos="0" algn="l"/>
              </a:tabLst>
            </a:pPr>
            <a:endParaRPr lang="es-ES" sz="2200" b="0" strike="noStrike" spc="-1" dirty="0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10D0BB17-92F8-4DCF-A348-5F8766838DC3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3</a:t>
            </a:fld>
            <a:endParaRPr lang="es-ES" sz="18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61360" y="378360"/>
            <a:ext cx="1075428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gl-ES" sz="4000" b="0" strike="noStrike" spc="-1">
                <a:solidFill>
                  <a:srgbClr val="007BC4"/>
                </a:solidFill>
                <a:latin typeface="Arial"/>
                <a:ea typeface="Cambria"/>
              </a:rPr>
              <a:t>Datos de contacto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87120" y="2151720"/>
            <a:ext cx="8855380" cy="23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7000"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Nombre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del representante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Organismo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URL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Correo electrónico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Teléfono de contacto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Dirección</a:t>
            </a:r>
            <a:endParaRPr lang="es-ES" sz="2200" b="0" strike="noStrike" spc="-1" dirty="0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5D983D68-F5F2-4732-9441-4E786DEA2E2C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4</a:t>
            </a:fld>
            <a:endParaRPr lang="es-ES" sz="1800" b="0" strike="noStrike" spc="-1">
              <a:latin typeface="Times New Roman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BEA313C1-26FE-BC7A-17E7-F536E1DFC79D}"/>
              </a:ext>
            </a:extLst>
          </p:cNvPr>
          <p:cNvGrpSpPr/>
          <p:nvPr/>
        </p:nvGrpSpPr>
        <p:grpSpPr>
          <a:xfrm>
            <a:off x="259406" y="96284"/>
            <a:ext cx="10106965" cy="486242"/>
            <a:chOff x="259406" y="96284"/>
            <a:chExt cx="10106965" cy="486242"/>
          </a:xfrm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EDE86AE1-EAB7-DE56-4A6F-BF48F684E2A1}"/>
                </a:ext>
              </a:extLst>
            </p:cNvPr>
            <p:cNvGrpSpPr/>
            <p:nvPr/>
          </p:nvGrpSpPr>
          <p:grpSpPr>
            <a:xfrm>
              <a:off x="259406" y="96284"/>
              <a:ext cx="5715566" cy="467011"/>
              <a:chOff x="173714" y="118124"/>
              <a:chExt cx="5715566" cy="467011"/>
            </a:xfrm>
          </p:grpSpPr>
          <p:pic>
            <p:nvPicPr>
              <p:cNvPr id="8" name="Imagen 7" descr="Texto&#10;&#10;Descripción generada automáticamente">
                <a:extLst>
                  <a:ext uri="{FF2B5EF4-FFF2-40B4-BE49-F238E27FC236}">
                    <a16:creationId xmlns:a16="http://schemas.microsoft.com/office/drawing/2014/main" id="{2E3842CB-62FD-78DF-DEB8-0875BF7382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3714" y="179941"/>
                <a:ext cx="1570245" cy="275556"/>
              </a:xfrm>
              <a:prstGeom prst="rect">
                <a:avLst/>
              </a:prstGeom>
            </p:spPr>
          </p:pic>
          <p:pic>
            <p:nvPicPr>
              <p:cNvPr id="9" name="Imagen 8" descr="CYBASQUE - Asociación de Industrias de Ciberseguridad del País Vasco">
                <a:extLst>
                  <a:ext uri="{FF2B5EF4-FFF2-40B4-BE49-F238E27FC236}">
                    <a16:creationId xmlns:a16="http://schemas.microsoft.com/office/drawing/2014/main" id="{7C5D6689-FC16-7775-74F8-554E550DAF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4080" y="179941"/>
                <a:ext cx="1487322" cy="25799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Imagen 9" descr="Red EEN - Enterprise Europe Network • Cambra Sabadell">
                <a:extLst>
                  <a:ext uri="{FF2B5EF4-FFF2-40B4-BE49-F238E27FC236}">
                    <a16:creationId xmlns:a16="http://schemas.microsoft.com/office/drawing/2014/main" id="{70D551F6-D5EC-7EED-6477-9ABAAE4A174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289" t="1974" r="17361"/>
              <a:stretch/>
            </p:blipFill>
            <p:spPr bwMode="auto">
              <a:xfrm>
                <a:off x="3571523" y="118124"/>
                <a:ext cx="490193" cy="45870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" name="Picture 2" descr="Gestión Capital Riesgo Euskadi | Grupo SPRI">
                <a:extLst>
                  <a:ext uri="{FF2B5EF4-FFF2-40B4-BE49-F238E27FC236}">
                    <a16:creationId xmlns:a16="http://schemas.microsoft.com/office/drawing/2014/main" id="{ADF9CEA7-471A-A8E6-F950-9102703BB8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58311" y="126428"/>
                <a:ext cx="1730969" cy="4587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" name="Imagen 3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368F610F-64E5-969D-0D70-C428115190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845" b="20990"/>
            <a:stretch/>
          </p:blipFill>
          <p:spPr>
            <a:xfrm>
              <a:off x="6071567" y="116382"/>
              <a:ext cx="914400" cy="458708"/>
            </a:xfrm>
            <a:prstGeom prst="rect">
              <a:avLst/>
            </a:prstGeom>
          </p:spPr>
        </p:pic>
        <p:pic>
          <p:nvPicPr>
            <p:cNvPr id="5" name="Imagen 4" descr="Un dibujo de una cara feliz&#10;&#10;Descripción generada automáticamente con confianza baja">
              <a:extLst>
                <a:ext uri="{FF2B5EF4-FFF2-40B4-BE49-F238E27FC236}">
                  <a16:creationId xmlns:a16="http://schemas.microsoft.com/office/drawing/2014/main" id="{D5547CE0-E515-CCBF-CFD2-41C834262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2562" y="123818"/>
              <a:ext cx="1035707" cy="458708"/>
            </a:xfrm>
            <a:prstGeom prst="rect">
              <a:avLst/>
            </a:prstGeom>
          </p:spPr>
        </p:pic>
        <p:pic>
          <p:nvPicPr>
            <p:cNvPr id="6" name="Imagen 5" descr="Texto, Icono&#10;&#10;Descripción generada automáticamente con confianza media">
              <a:extLst>
                <a:ext uri="{FF2B5EF4-FFF2-40B4-BE49-F238E27FC236}">
                  <a16:creationId xmlns:a16="http://schemas.microsoft.com/office/drawing/2014/main" id="{9D12ACD4-FEA2-58F0-DE1A-639A9BBC7C2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9130" y="117553"/>
              <a:ext cx="678180" cy="339090"/>
            </a:xfrm>
            <a:prstGeom prst="rect">
              <a:avLst/>
            </a:prstGeom>
          </p:spPr>
        </p:pic>
        <p:pic>
          <p:nvPicPr>
            <p:cNvPr id="7" name="Imagen 6" descr="Logotipo&#10;&#10;Descripción generada automáticamente">
              <a:extLst>
                <a:ext uri="{FF2B5EF4-FFF2-40B4-BE49-F238E27FC236}">
                  <a16:creationId xmlns:a16="http://schemas.microsoft.com/office/drawing/2014/main" id="{28B7CC50-EB7C-4DA2-E119-0CFE6EB33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8171" y="133267"/>
              <a:ext cx="1248200" cy="41890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105</Words>
  <Application>Microsoft Office PowerPoint</Application>
  <PresentationFormat>Panorámica</PresentationFormat>
  <Paragraphs>24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Presentación de PowerPoint</vt:lpstr>
      <vt:lpstr>Necesidades e intereses (sólo una slide)</vt:lpstr>
      <vt:lpstr>Experiencia y capacidades (sólo una slide)</vt:lpstr>
      <vt:lpstr>Datos de contacto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bsa</dc:creator>
  <dc:description/>
  <cp:lastModifiedBy>Jon Mitxelena</cp:lastModifiedBy>
  <cp:revision>16</cp:revision>
  <dcterms:created xsi:type="dcterms:W3CDTF">2012-04-10T09:21:31Z</dcterms:created>
  <dcterms:modified xsi:type="dcterms:W3CDTF">2024-07-05T11:57:29Z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Pantalla panorámica</vt:lpwstr>
  </property>
  <property fmtid="{D5CDD505-2E9C-101B-9397-08002B2CF9AE}" pid="4" name="Slides">
    <vt:i4>4</vt:i4>
  </property>
  <property fmtid="{D5CDD505-2E9C-101B-9397-08002B2CF9AE}" pid="5" name="_NewReviewCycle">
    <vt:lpwstr/>
  </property>
</Properties>
</file>