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s-ES" sz="4400" b="0" strike="noStrike" spc="-1">
                <a:latin typeface="Arial"/>
              </a:rPr>
              <a:t>Prema para mover a diapositiva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s-ES" sz="2000" b="0" strike="noStrike" spc="-1">
                <a:latin typeface="Arial"/>
              </a:rPr>
              <a:t>Prema para editar o formato de notas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&lt;cabeceira&gt;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>
              <a:buNone/>
            </a:pPr>
            <a:r>
              <a:rPr lang="es-ES" sz="14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4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buNone/>
            </a:pPr>
            <a:fld id="{9FF2102D-DAD0-422D-A922-416ACE3B8C18}" type="slidenum">
              <a:rPr lang="es-ES" sz="1400" b="0" strike="noStrike" spc="-1">
                <a:latin typeface="Times New Roman"/>
              </a:rPr>
              <a:t>‹Nº›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ln w="0">
            <a:noFill/>
          </a:ln>
        </p:spPr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sldNum"/>
          </p:nvPr>
        </p:nvSpPr>
        <p:spPr>
          <a:xfrm>
            <a:off x="3850560" y="9428760"/>
            <a:ext cx="2944440" cy="4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939EF0CC-AB14-452E-AF61-6A665FA2962B}" type="slidenum">
              <a:rPr lang="gl-ES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1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ln w="0">
            <a:noFill/>
          </a:ln>
        </p:spPr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sldNum"/>
          </p:nvPr>
        </p:nvSpPr>
        <p:spPr>
          <a:xfrm>
            <a:off x="3850560" y="9428760"/>
            <a:ext cx="2944440" cy="4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D10B7335-DE7F-4C60-B4E1-185E6D6F714C}" type="slidenum">
              <a:rPr lang="gl-ES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2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ln w="0">
            <a:noFill/>
          </a:ln>
        </p:spPr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sldNum"/>
          </p:nvPr>
        </p:nvSpPr>
        <p:spPr>
          <a:xfrm>
            <a:off x="3850560" y="9428760"/>
            <a:ext cx="2944440" cy="4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D10B7335-DE7F-4C60-B4E1-185E6D6F714C}" type="slidenum">
              <a:rPr lang="gl-ES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3</a:t>
            </a:fld>
            <a:endParaRPr lang="es-E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4270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ln w="0">
            <a:noFill/>
          </a:ln>
        </p:spPr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/>
          </p:nvPr>
        </p:nvSpPr>
        <p:spPr>
          <a:xfrm>
            <a:off x="3850560" y="9428760"/>
            <a:ext cx="2944440" cy="4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A71CCED7-4443-4DA1-9A9F-AA56C3206635}" type="slidenum">
              <a:rPr lang="gl-ES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4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ln w="0">
            <a:noFill/>
          </a:ln>
        </p:spPr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080" cy="446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sldNum"/>
          </p:nvPr>
        </p:nvSpPr>
        <p:spPr>
          <a:xfrm>
            <a:off x="3850560" y="9428760"/>
            <a:ext cx="2944440" cy="495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702EA6F7-0C12-47AA-AA26-CF93D4D9D6EA}" type="slidenum">
              <a:rPr lang="gl-ES" sz="14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5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s-E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 de texto 11"/>
          <p:cNvSpPr/>
          <p:nvPr/>
        </p:nvSpPr>
        <p:spPr>
          <a:xfrm>
            <a:off x="316440" y="6249454"/>
            <a:ext cx="1155852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s-ES" sz="1400" b="1" strike="noStrike" spc="-1" dirty="0">
                <a:solidFill>
                  <a:srgbClr val="007BC4"/>
                </a:solidFill>
                <a:latin typeface="Arial"/>
                <a:ea typeface="DejaVu Sans"/>
              </a:rPr>
              <a:t>Convocatoria 2024 Horizonte Europa Cluster-3 Civil Security for Society</a:t>
            </a:r>
          </a:p>
          <a:p>
            <a:pPr>
              <a:lnSpc>
                <a:spcPct val="100000"/>
              </a:lnSpc>
              <a:buNone/>
            </a:pPr>
            <a:r>
              <a:rPr lang="es-ES" sz="1400" b="0" strike="noStrike" spc="-1" dirty="0">
                <a:solidFill>
                  <a:srgbClr val="007BC4"/>
                </a:solidFill>
                <a:latin typeface="Arial"/>
                <a:ea typeface="DejaVu Sans"/>
              </a:rPr>
              <a:t>09 de julio de 2024, Bizkaia </a:t>
            </a:r>
            <a:r>
              <a:rPr lang="es-ES" sz="1400" b="0" strike="noStrike" spc="-1" dirty="0" err="1">
                <a:solidFill>
                  <a:srgbClr val="007BC4"/>
                </a:solidFill>
                <a:latin typeface="Arial"/>
                <a:ea typeface="DejaVu Sans"/>
              </a:rPr>
              <a:t>Aretoa</a:t>
            </a:r>
            <a:r>
              <a:rPr lang="es-ES" sz="1400" b="0" strike="noStrike" spc="-1" dirty="0">
                <a:solidFill>
                  <a:srgbClr val="007BC4"/>
                </a:solidFill>
                <a:latin typeface="Arial"/>
                <a:ea typeface="DejaVu Sans"/>
              </a:rPr>
              <a:t>-UPV/EHU, </a:t>
            </a:r>
            <a:r>
              <a:rPr lang="es-ES" sz="1400" b="1" strike="noStrike" spc="-1" dirty="0">
                <a:solidFill>
                  <a:srgbClr val="007BC4"/>
                </a:solidFill>
                <a:latin typeface="Arial"/>
                <a:ea typeface="DejaVu Sans"/>
              </a:rPr>
              <a:t>Bilbao</a:t>
            </a:r>
            <a:endParaRPr lang="es-ES" sz="1400" b="1" strike="noStrike" spc="-1" dirty="0">
              <a:latin typeface="Arial"/>
            </a:endParaRPr>
          </a:p>
        </p:txBody>
      </p:sp>
      <p:pic>
        <p:nvPicPr>
          <p:cNvPr id="6" name="Picture 2" descr="LIVE COURSE ON HORIZON EUROPE PROPOSAL WRITING | Ticbiomed">
            <a:extLst>
              <a:ext uri="{FF2B5EF4-FFF2-40B4-BE49-F238E27FC236}">
                <a16:creationId xmlns:a16="http://schemas.microsoft.com/office/drawing/2014/main" id="{26CED0DF-E808-3ECF-E317-A78B1C27D3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5638" y="236537"/>
            <a:ext cx="1589322" cy="221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102;p 1"/>
          <p:cNvSpPr/>
          <p:nvPr/>
        </p:nvSpPr>
        <p:spPr>
          <a:xfrm>
            <a:off x="876300" y="1169200"/>
            <a:ext cx="866718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gl-ES" sz="4000" b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Nombre</a:t>
            </a:r>
            <a:r>
              <a:rPr lang="gl-ES" sz="4000" b="1" strike="noStrike" spc="-1" dirty="0">
                <a:solidFill>
                  <a:srgbClr val="007BC4"/>
                </a:solidFill>
                <a:latin typeface="Arial"/>
                <a:ea typeface="Cambria"/>
              </a:rPr>
              <a:t> de la Organización</a:t>
            </a:r>
            <a:endParaRPr lang="es-ES" sz="4000" b="1" strike="noStrike" spc="-1" dirty="0">
              <a:latin typeface="Arial"/>
            </a:endParaRPr>
          </a:p>
        </p:txBody>
      </p:sp>
      <p:sp>
        <p:nvSpPr>
          <p:cNvPr id="48" name="Google Shape;102;p 2"/>
          <p:cNvSpPr/>
          <p:nvPr/>
        </p:nvSpPr>
        <p:spPr>
          <a:xfrm>
            <a:off x="876300" y="2323720"/>
            <a:ext cx="866718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gl-ES" sz="4000" b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Nombre</a:t>
            </a:r>
            <a:r>
              <a:rPr lang="gl-ES" sz="4000" b="1" strike="noStrike" spc="-1" dirty="0">
                <a:solidFill>
                  <a:srgbClr val="007BC4"/>
                </a:solidFill>
                <a:latin typeface="Arial"/>
                <a:ea typeface="Cambria"/>
              </a:rPr>
              <a:t> de la </a:t>
            </a:r>
            <a:r>
              <a:rPr lang="gl-ES" sz="4000" b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persona</a:t>
            </a:r>
            <a:r>
              <a:rPr lang="gl-ES" sz="4000" b="1" strike="noStrike" spc="-1" dirty="0">
                <a:solidFill>
                  <a:srgbClr val="007BC4"/>
                </a:solidFill>
                <a:latin typeface="Arial"/>
                <a:ea typeface="Cambria"/>
              </a:rPr>
              <a:t> que presenta</a:t>
            </a:r>
            <a:endParaRPr lang="es-ES" sz="4000" b="1" strike="noStrike" spc="-1" dirty="0">
              <a:latin typeface="Arial"/>
            </a:endParaRPr>
          </a:p>
        </p:txBody>
      </p:sp>
      <p:sp>
        <p:nvSpPr>
          <p:cNvPr id="49" name="Google Shape;102;p 3"/>
          <p:cNvSpPr/>
          <p:nvPr/>
        </p:nvSpPr>
        <p:spPr>
          <a:xfrm>
            <a:off x="999180" y="3631360"/>
            <a:ext cx="7619040" cy="11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gl-ES" sz="4000" b="0" strike="noStrike" spc="-1" dirty="0">
                <a:solidFill>
                  <a:srgbClr val="007BC4"/>
                </a:solidFill>
                <a:latin typeface="Arial"/>
                <a:ea typeface="Cambria"/>
              </a:rPr>
              <a:t>&lt;</a:t>
            </a:r>
            <a:r>
              <a:rPr lang="gl-ES" sz="4000" b="1" strike="noStrike" spc="-1" dirty="0">
                <a:solidFill>
                  <a:srgbClr val="007BC4"/>
                </a:solidFill>
                <a:latin typeface="Arial"/>
                <a:ea typeface="Cambria"/>
              </a:rPr>
              <a:t>logo de la </a:t>
            </a:r>
            <a:r>
              <a:rPr lang="gl-ES" sz="4000" b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entidad</a:t>
            </a:r>
            <a:r>
              <a:rPr lang="gl-ES" sz="4000" b="0" strike="noStrike" spc="-1" dirty="0">
                <a:solidFill>
                  <a:srgbClr val="007BC4"/>
                </a:solidFill>
                <a:latin typeface="Arial"/>
                <a:ea typeface="Cambria"/>
              </a:rPr>
              <a:t>&gt;</a:t>
            </a:r>
            <a:endParaRPr lang="es-ES" sz="4000" b="0" strike="noStrike" spc="-1" dirty="0">
              <a:latin typeface="Arial"/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577D055-CB6A-CE5B-7EE3-A61C65ACA48A}"/>
              </a:ext>
            </a:extLst>
          </p:cNvPr>
          <p:cNvGrpSpPr/>
          <p:nvPr/>
        </p:nvGrpSpPr>
        <p:grpSpPr>
          <a:xfrm>
            <a:off x="173714" y="102942"/>
            <a:ext cx="9609452" cy="706639"/>
            <a:chOff x="173714" y="102942"/>
            <a:chExt cx="9609452" cy="706639"/>
          </a:xfrm>
        </p:grpSpPr>
        <p:pic>
          <p:nvPicPr>
            <p:cNvPr id="3" name="Imagen 2" descr="Texto&#10;&#10;Descripción generada automáticamente">
              <a:extLst>
                <a:ext uri="{FF2B5EF4-FFF2-40B4-BE49-F238E27FC236}">
                  <a16:creationId xmlns:a16="http://schemas.microsoft.com/office/drawing/2014/main" id="{C1713761-DB7D-7356-96B9-21C46C53C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714" y="179941"/>
              <a:ext cx="2195169" cy="385222"/>
            </a:xfrm>
            <a:prstGeom prst="rect">
              <a:avLst/>
            </a:prstGeom>
          </p:spPr>
        </p:pic>
        <p:pic>
          <p:nvPicPr>
            <p:cNvPr id="4" name="Imagen 3" descr="CYBASQUE - Asociación de Industrias de Ciberseguridad del País Vasco">
              <a:extLst>
                <a:ext uri="{FF2B5EF4-FFF2-40B4-BE49-F238E27FC236}">
                  <a16:creationId xmlns:a16="http://schemas.microsoft.com/office/drawing/2014/main" id="{CDAF5C88-42B8-7B0F-91E6-04BDB1DFE3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4437" y="179941"/>
              <a:ext cx="2195169" cy="3807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Imagen 4" descr="Red EEN - Enterprise Europe Network • Cambra Sabadell">
              <a:extLst>
                <a:ext uri="{FF2B5EF4-FFF2-40B4-BE49-F238E27FC236}">
                  <a16:creationId xmlns:a16="http://schemas.microsoft.com/office/drawing/2014/main" id="{11558E7B-1601-03F9-EB82-0BA108D6A8D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0490" y="102942"/>
              <a:ext cx="1414021" cy="70663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Imagen 5" descr="Icono&#10;&#10;Descripción generada automáticamente">
              <a:extLst>
                <a:ext uri="{FF2B5EF4-FFF2-40B4-BE49-F238E27FC236}">
                  <a16:creationId xmlns:a16="http://schemas.microsoft.com/office/drawing/2014/main" id="{0F0DB71D-8888-1E77-B77F-344315BA068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03074" y="122624"/>
              <a:ext cx="502217" cy="5022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6" name="Picture 2" descr="Gestión Capital Riesgo Euskadi | Grupo SPRI">
              <a:extLst>
                <a:ext uri="{FF2B5EF4-FFF2-40B4-BE49-F238E27FC236}">
                  <a16:creationId xmlns:a16="http://schemas.microsoft.com/office/drawing/2014/main" id="{3EDDF244-8DAB-F7B8-6D35-5F5737E9E9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7555" y="179941"/>
              <a:ext cx="2115611" cy="560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46600" y="241560"/>
            <a:ext cx="10942920" cy="114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gl-ES" sz="4000" b="0" strike="noStrike" spc="-1" dirty="0">
                <a:solidFill>
                  <a:srgbClr val="007BC4"/>
                </a:solidFill>
                <a:latin typeface="Arial"/>
                <a:ea typeface="Cambria"/>
              </a:rPr>
              <a:t>Necesidades e intereses</a:t>
            </a:r>
            <a:br>
              <a:rPr dirty="0"/>
            </a:b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(</a:t>
            </a:r>
            <a:r>
              <a:rPr lang="gl-ES" sz="2500" b="0" i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sólo</a:t>
            </a: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 una </a:t>
            </a:r>
            <a:r>
              <a:rPr lang="gl-ES" sz="2500" b="0" i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slide</a:t>
            </a: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)</a:t>
            </a:r>
            <a:endParaRPr lang="es-ES" sz="2500" b="0" strike="noStrike" spc="-1" dirty="0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46600" y="1557000"/>
            <a:ext cx="9595900" cy="3261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i="1" strike="noStrike" spc="-1" dirty="0">
                <a:solidFill>
                  <a:srgbClr val="000000"/>
                </a:solidFill>
                <a:latin typeface="Arial"/>
                <a:ea typeface="Calibri"/>
              </a:rPr>
              <a:t>Descrición de necesidades relacionados con la call-2024 del Cluster 3 de Horizonte Europa</a:t>
            </a:r>
          </a:p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i="1" spc="-1" dirty="0">
                <a:solidFill>
                  <a:srgbClr val="000000"/>
                </a:solidFill>
                <a:latin typeface="Arial"/>
              </a:rPr>
              <a:t>Indicación del </a:t>
            </a:r>
            <a:r>
              <a:rPr lang="gl-ES" sz="2200" i="1" spc="-1" dirty="0" err="1">
                <a:solidFill>
                  <a:srgbClr val="000000"/>
                </a:solidFill>
                <a:latin typeface="Arial"/>
              </a:rPr>
              <a:t>topic</a:t>
            </a:r>
            <a:r>
              <a:rPr lang="gl-ES" sz="2200" i="1" spc="-1" dirty="0">
                <a:solidFill>
                  <a:srgbClr val="000000"/>
                </a:solidFill>
                <a:latin typeface="Arial"/>
              </a:rPr>
              <a:t>/-s de </a:t>
            </a:r>
            <a:r>
              <a:rPr lang="gl-ES" sz="2200" i="1" spc="-1" dirty="0" err="1">
                <a:solidFill>
                  <a:srgbClr val="000000"/>
                </a:solidFill>
                <a:latin typeface="Arial"/>
              </a:rPr>
              <a:t>su</a:t>
            </a:r>
            <a:r>
              <a:rPr lang="gl-ES" sz="2200" i="1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gl-ES" sz="2200" i="1" spc="-1" dirty="0" err="1">
                <a:solidFill>
                  <a:srgbClr val="000000"/>
                </a:solidFill>
                <a:latin typeface="Arial"/>
              </a:rPr>
              <a:t>interés</a:t>
            </a:r>
            <a:endParaRPr lang="es-ES" sz="2200" b="0" strike="noStrike" spc="-1" dirty="0">
              <a:latin typeface="Arial"/>
            </a:endParaRPr>
          </a:p>
          <a:p>
            <a:pPr marL="114480" indent="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None/>
            </a:pPr>
            <a:r>
              <a:rPr lang="gl-ES" sz="2200" b="1" i="1" strike="noStrike" spc="-1" dirty="0">
                <a:solidFill>
                  <a:srgbClr val="000000"/>
                </a:solidFill>
                <a:latin typeface="Arial"/>
                <a:ea typeface="Calibri"/>
              </a:rPr>
              <a:t>&lt;Por favor, </a:t>
            </a:r>
            <a:r>
              <a:rPr lang="gl-ES" sz="2200" b="1" i="1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sea</a:t>
            </a:r>
            <a:r>
              <a:rPr lang="gl-ES" sz="2200" b="1" i="1" strike="noStrike" spc="-1" dirty="0">
                <a:solidFill>
                  <a:srgbClr val="000000"/>
                </a:solidFill>
                <a:latin typeface="Arial"/>
                <a:ea typeface="Calibri"/>
              </a:rPr>
              <a:t> breve y conciso&gt;</a:t>
            </a:r>
            <a:endParaRPr lang="es-ES" sz="2200" b="1" strike="noStrike" spc="-1" dirty="0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/>
          </p:nvPr>
        </p:nvSpPr>
        <p:spPr>
          <a:xfrm>
            <a:off x="10055520" y="5649120"/>
            <a:ext cx="547560" cy="39528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fld id="{0ACA52B9-6A80-44AA-B90D-925632AFF7CB}" type="slidenum">
              <a:rPr lang="gl-ES" sz="1800" b="0" strike="noStrike" spc="-1">
                <a:solidFill>
                  <a:srgbClr val="FFFFFF"/>
                </a:solidFill>
                <a:latin typeface="Calibri"/>
                <a:ea typeface="Calibri"/>
              </a:rPr>
              <a:t>2</a:t>
            </a:fld>
            <a:endParaRPr lang="es-ES" sz="18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46600" y="241560"/>
            <a:ext cx="10942920" cy="114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4000" b="0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xxx</a:t>
            </a:r>
            <a:endParaRPr lang="es-ES" sz="2500" b="0" strike="noStrike" spc="-1" dirty="0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46600" y="1557000"/>
            <a:ext cx="9595900" cy="3261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i="1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xxxx</a:t>
            </a:r>
            <a:endParaRPr lang="gl-ES" sz="2200" b="0" i="1" strike="noStrike" spc="-1" dirty="0">
              <a:solidFill>
                <a:srgbClr val="000000"/>
              </a:solidFill>
              <a:latin typeface="Arial"/>
              <a:ea typeface="Calibri"/>
            </a:endParaRPr>
          </a:p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es-ES" sz="2200" i="1" spc="-1" dirty="0" err="1">
                <a:solidFill>
                  <a:srgbClr val="000000"/>
                </a:solidFill>
                <a:latin typeface="Arial"/>
              </a:rPr>
              <a:t>xxxxx</a:t>
            </a:r>
            <a:endParaRPr lang="es-ES" sz="2200" b="0" strike="noStrike" spc="-1" dirty="0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/>
          </p:nvPr>
        </p:nvSpPr>
        <p:spPr>
          <a:xfrm>
            <a:off x="10055520" y="5649120"/>
            <a:ext cx="547560" cy="39528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fld id="{0ACA52B9-6A80-44AA-B90D-925632AFF7CB}" type="slidenum">
              <a:rPr lang="gl-ES" sz="1800" b="0" strike="noStrike" spc="-1">
                <a:solidFill>
                  <a:srgbClr val="FFFFFF"/>
                </a:solidFill>
                <a:latin typeface="Calibri"/>
                <a:ea typeface="Calibri"/>
              </a:rPr>
              <a:t>3</a:t>
            </a:fld>
            <a:endParaRPr lang="es-ES" sz="18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9057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77280" y="274680"/>
            <a:ext cx="11523600" cy="114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gl-ES" sz="4000" b="0" strike="noStrike" spc="-1" dirty="0">
                <a:solidFill>
                  <a:srgbClr val="007BC4"/>
                </a:solidFill>
                <a:latin typeface="Arial"/>
                <a:ea typeface="Cambria"/>
              </a:rPr>
              <a:t>Experiencia y capacidades</a:t>
            </a:r>
            <a:br>
              <a:rPr dirty="0"/>
            </a:b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(</a:t>
            </a:r>
            <a:r>
              <a:rPr lang="gl-ES" sz="2500" b="0" i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sólo</a:t>
            </a: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 una </a:t>
            </a:r>
            <a:r>
              <a:rPr lang="gl-ES" sz="2500" b="0" i="1" strike="noStrike" spc="-1" dirty="0" err="1">
                <a:solidFill>
                  <a:srgbClr val="007BC4"/>
                </a:solidFill>
                <a:latin typeface="Arial"/>
                <a:ea typeface="Cambria"/>
              </a:rPr>
              <a:t>slide</a:t>
            </a:r>
            <a:r>
              <a:rPr lang="gl-ES" sz="2500" b="0" i="1" strike="noStrike" spc="-1" dirty="0">
                <a:solidFill>
                  <a:srgbClr val="007BC4"/>
                </a:solidFill>
                <a:latin typeface="Arial"/>
                <a:ea typeface="Cambria"/>
              </a:rPr>
              <a:t>)</a:t>
            </a:r>
            <a:endParaRPr lang="es-ES" sz="2500" b="0" strike="noStrike" spc="-1" dirty="0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377280" y="1517400"/>
            <a:ext cx="11523600" cy="375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¿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Qué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puede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ofrecer como organización a un consorcio?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¿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Qué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rol 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prefieres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tener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dentro de un consorcio?</a:t>
            </a:r>
            <a:endParaRPr lang="es-ES" sz="2200" b="0" strike="noStrike" spc="-1" dirty="0">
              <a:latin typeface="Arial"/>
            </a:endParaRPr>
          </a:p>
          <a:p>
            <a:pPr marL="343080" indent="-88920">
              <a:lnSpc>
                <a:spcPct val="100000"/>
              </a:lnSpc>
              <a:spcBef>
                <a:spcPts val="439"/>
              </a:spcBef>
              <a:buNone/>
              <a:tabLst>
                <a:tab pos="0" algn="l"/>
              </a:tabLst>
            </a:pPr>
            <a:endParaRPr lang="es-ES" sz="2200" b="0" strike="noStrike" spc="-1" dirty="0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sldNum"/>
          </p:nvPr>
        </p:nvSpPr>
        <p:spPr>
          <a:xfrm>
            <a:off x="10055520" y="5649120"/>
            <a:ext cx="547560" cy="39528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fld id="{10D0BB17-92F8-4DCF-A348-5F8766838DC3}" type="slidenum">
              <a:rPr lang="gl-ES" sz="1800" b="0" strike="noStrike" spc="-1">
                <a:solidFill>
                  <a:srgbClr val="FFFFFF"/>
                </a:solidFill>
                <a:latin typeface="Calibri"/>
                <a:ea typeface="Calibri"/>
              </a:rPr>
              <a:t>4</a:t>
            </a:fld>
            <a:endParaRPr lang="es-ES" sz="18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261360" y="1009800"/>
            <a:ext cx="10754280" cy="114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gl-ES" sz="4000" b="0" strike="noStrike" spc="-1" dirty="0">
                <a:solidFill>
                  <a:srgbClr val="007BC4"/>
                </a:solidFill>
                <a:latin typeface="Arial"/>
                <a:ea typeface="Cambria"/>
              </a:rPr>
              <a:t>Datos de contacto</a:t>
            </a:r>
            <a:endParaRPr lang="es-ES" sz="4000" b="0" strike="noStrike" spc="-1" dirty="0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87120" y="2151720"/>
            <a:ext cx="8855380" cy="23180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7000"/>
          </a:bodyPr>
          <a:lstStyle/>
          <a:p>
            <a:pPr marL="343080" indent="-228600">
              <a:lnSpc>
                <a:spcPct val="100000"/>
              </a:lnSpc>
              <a:spcBef>
                <a:spcPts val="1417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Nombre</a:t>
            </a: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del representante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Organismo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URL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Correo electrónico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Teléfono de contacto</a:t>
            </a:r>
            <a:endParaRPr lang="es-ES" sz="2200" b="0" strike="noStrike" spc="-1" dirty="0">
              <a:latin typeface="Arial"/>
            </a:endParaRPr>
          </a:p>
          <a:p>
            <a:pPr marL="343080" indent="-22860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SzPct val="45000"/>
              <a:buFont typeface="Arial"/>
              <a:buChar char="•"/>
            </a:pPr>
            <a:r>
              <a:rPr lang="gl-ES" sz="2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Dirección</a:t>
            </a:r>
            <a:endParaRPr lang="es-ES" sz="2200" b="0" strike="noStrike" spc="-1" dirty="0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sldNum"/>
          </p:nvPr>
        </p:nvSpPr>
        <p:spPr>
          <a:xfrm>
            <a:off x="10055520" y="5649120"/>
            <a:ext cx="547560" cy="39528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fld id="{5D983D68-F5F2-4732-9441-4E786DEA2E2C}" type="slidenum">
              <a:rPr lang="gl-ES" sz="1800" b="0" strike="noStrike" spc="-1">
                <a:solidFill>
                  <a:srgbClr val="FFFFFF"/>
                </a:solidFill>
                <a:latin typeface="Calibri"/>
                <a:ea typeface="Calibri"/>
              </a:rPr>
              <a:t>5</a:t>
            </a:fld>
            <a:endParaRPr lang="es-ES" sz="1800" b="0" strike="noStrike" spc="-1">
              <a:latin typeface="Times New Roman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D524BBDC-52B9-403B-6708-2A74A7CB57B9}"/>
              </a:ext>
            </a:extLst>
          </p:cNvPr>
          <p:cNvGrpSpPr/>
          <p:nvPr/>
        </p:nvGrpSpPr>
        <p:grpSpPr>
          <a:xfrm>
            <a:off x="173714" y="102942"/>
            <a:ext cx="9609452" cy="706639"/>
            <a:chOff x="173714" y="102942"/>
            <a:chExt cx="9609452" cy="706639"/>
          </a:xfrm>
        </p:grpSpPr>
        <p:pic>
          <p:nvPicPr>
            <p:cNvPr id="3" name="Imagen 2" descr="Texto&#10;&#10;Descripción generada automáticamente">
              <a:extLst>
                <a:ext uri="{FF2B5EF4-FFF2-40B4-BE49-F238E27FC236}">
                  <a16:creationId xmlns:a16="http://schemas.microsoft.com/office/drawing/2014/main" id="{DBD08AE4-8521-BB08-2F85-F954F53946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714" y="179941"/>
              <a:ext cx="2195169" cy="385222"/>
            </a:xfrm>
            <a:prstGeom prst="rect">
              <a:avLst/>
            </a:prstGeom>
          </p:spPr>
        </p:pic>
        <p:pic>
          <p:nvPicPr>
            <p:cNvPr id="4" name="Imagen 3" descr="CYBASQUE - Asociación de Industrias de Ciberseguridad del País Vasco">
              <a:extLst>
                <a:ext uri="{FF2B5EF4-FFF2-40B4-BE49-F238E27FC236}">
                  <a16:creationId xmlns:a16="http://schemas.microsoft.com/office/drawing/2014/main" id="{5D073A17-097F-FB43-1969-CDFA645DA1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4437" y="179941"/>
              <a:ext cx="2195169" cy="3807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Imagen 4" descr="Red EEN - Enterprise Europe Network • Cambra Sabadell">
              <a:extLst>
                <a:ext uri="{FF2B5EF4-FFF2-40B4-BE49-F238E27FC236}">
                  <a16:creationId xmlns:a16="http://schemas.microsoft.com/office/drawing/2014/main" id="{97E33CC9-426A-050B-623E-0360E82C4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0490" y="102942"/>
              <a:ext cx="1414021" cy="70663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Imagen 5" descr="Icono&#10;&#10;Descripción generada automáticamente">
              <a:extLst>
                <a:ext uri="{FF2B5EF4-FFF2-40B4-BE49-F238E27FC236}">
                  <a16:creationId xmlns:a16="http://schemas.microsoft.com/office/drawing/2014/main" id="{769A07E6-395D-A063-4834-2B7308A60EC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03074" y="122624"/>
              <a:ext cx="502217" cy="5022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2" descr="Gestión Capital Riesgo Euskadi | Grupo SPRI">
              <a:extLst>
                <a:ext uri="{FF2B5EF4-FFF2-40B4-BE49-F238E27FC236}">
                  <a16:creationId xmlns:a16="http://schemas.microsoft.com/office/drawing/2014/main" id="{0D4A9A26-549A-3731-55F6-4B1308CADF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7555" y="179941"/>
              <a:ext cx="2115611" cy="560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110</Words>
  <Application>Microsoft Office PowerPoint</Application>
  <PresentationFormat>Panorámica</PresentationFormat>
  <Paragraphs>29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Presentación de PowerPoint</vt:lpstr>
      <vt:lpstr>Necesidades e intereses (sólo una slide)</vt:lpstr>
      <vt:lpstr>xxx</vt:lpstr>
      <vt:lpstr>Experiencia y capacidades (sólo una slide)</vt:lpstr>
      <vt:lpstr>Datos de contacto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bsa</dc:creator>
  <dc:description/>
  <cp:lastModifiedBy>Jon Mitxelena</cp:lastModifiedBy>
  <cp:revision>18</cp:revision>
  <dcterms:created xsi:type="dcterms:W3CDTF">2012-04-10T09:21:31Z</dcterms:created>
  <dcterms:modified xsi:type="dcterms:W3CDTF">2024-07-04T20:53:20Z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Pantalla panorámica</vt:lpwstr>
  </property>
  <property fmtid="{D5CDD505-2E9C-101B-9397-08002B2CF9AE}" pid="4" name="Slides">
    <vt:i4>4</vt:i4>
  </property>
  <property fmtid="{D5CDD505-2E9C-101B-9397-08002B2CF9AE}" pid="5" name="_NewReviewCycle">
    <vt:lpwstr/>
  </property>
</Properties>
</file>